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8" r:id="rId3"/>
    <p:sldId id="259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88" autoAdjust="0"/>
  </p:normalViewPr>
  <p:slideViewPr>
    <p:cSldViewPr>
      <p:cViewPr varScale="1">
        <p:scale>
          <a:sx n="83" d="100"/>
          <a:sy n="83" d="100"/>
        </p:scale>
        <p:origin x="-15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423C5-8B4F-43FC-A4B5-80B438C60DEC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DB493-8580-4677-A2D4-46D949E0989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3868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3765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6174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8469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605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062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49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9631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820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2256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1478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7378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7430A-A6EC-413E-B40B-80585597ED98}" type="datetimeFigureOut">
              <a:rPr lang="en-AU" smtClean="0"/>
              <a:t>18/11/2014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A8BBC-2445-46B2-9FA4-AC2904F736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785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80119"/>
          </a:xfrm>
        </p:spPr>
        <p:txBody>
          <a:bodyPr>
            <a:noAutofit/>
          </a:bodyPr>
          <a:lstStyle/>
          <a:p>
            <a:r>
              <a:rPr lang="en-AU" sz="3500" dirty="0" smtClean="0"/>
              <a:t>OUT WITH PAMDA – IN WITH PROPERTY OCCUPATIONS ACT</a:t>
            </a:r>
            <a:br>
              <a:rPr lang="en-AU" sz="3500" dirty="0" smtClean="0"/>
            </a:br>
            <a:r>
              <a:rPr lang="en-AU" sz="3500" dirty="0" smtClean="0"/>
              <a:t>&amp; CHANGES TO LICENSING LAWS</a:t>
            </a:r>
            <a:endParaRPr lang="en-AU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4653136"/>
            <a:ext cx="6400800" cy="144016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AU" dirty="0" smtClean="0">
                <a:solidFill>
                  <a:schemeClr val="tx1"/>
                </a:solidFill>
              </a:rPr>
              <a:t>JOHN PUNCH</a:t>
            </a:r>
          </a:p>
          <a:p>
            <a:pPr>
              <a:spcBef>
                <a:spcPct val="50000"/>
              </a:spcBef>
            </a:pPr>
            <a:r>
              <a:rPr lang="en-AU" dirty="0" smtClean="0">
                <a:solidFill>
                  <a:schemeClr val="tx1"/>
                </a:solidFill>
              </a:rPr>
              <a:t>SHORT PUNCH &amp; GREATORIX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4" name="Picture 8" descr="SPG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989139"/>
            <a:ext cx="4032250" cy="230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04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0"/>
            <a:ext cx="4847789" cy="6860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836712"/>
            <a:ext cx="144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  <a:p>
            <a:r>
              <a:rPr lang="en-AU" dirty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2060848"/>
            <a:ext cx="28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  <a:p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095836" y="3106950"/>
            <a:ext cx="216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  <a:p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3563888" y="3325891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</a:rPr>
              <a:t>See Annexure for terms &amp; conditions</a:t>
            </a:r>
            <a:endParaRPr lang="en-AU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12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848" y="59720"/>
            <a:ext cx="484621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35896" y="4552365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</a:rPr>
              <a:t>See Annexure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6309320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chemeClr val="bg1"/>
                </a:solidFill>
              </a:rPr>
              <a:t>See Annexure</a:t>
            </a:r>
            <a:endParaRPr lang="en-AU" sz="12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87824" y="357301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87824" y="537321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87824" y="6216987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65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425"/>
            <a:ext cx="484621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1435" y="640058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chemeClr val="bg1"/>
                </a:solidFill>
              </a:rPr>
              <a:t>See Annexure</a:t>
            </a:r>
            <a:endParaRPr lang="en-AU" sz="1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1435" y="1491386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solidFill>
                  <a:schemeClr val="bg1"/>
                </a:solidFill>
              </a:rPr>
              <a:t>See Annexure</a:t>
            </a:r>
            <a:endParaRPr lang="en-AU" sz="1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32129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X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43390" y="3582308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9" name="Rectangle 8"/>
          <p:cNvSpPr/>
          <p:nvPr/>
        </p:nvSpPr>
        <p:spPr>
          <a:xfrm>
            <a:off x="3095790" y="3951640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2" name="Rectangle 1"/>
          <p:cNvSpPr/>
          <p:nvPr/>
        </p:nvSpPr>
        <p:spPr>
          <a:xfrm>
            <a:off x="3010832" y="732391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10832" y="1780629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4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500" b="1" dirty="0" smtClean="0"/>
              <a:t>PROPERTY OCCUPATIONS ACT 2014</a:t>
            </a:r>
            <a:endParaRPr lang="en-AU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AU" sz="3400" dirty="0" smtClean="0"/>
              <a:t>Limited changes – with effect from 1</a:t>
            </a:r>
            <a:r>
              <a:rPr lang="en-AU" sz="3400" baseline="30000" dirty="0" smtClean="0"/>
              <a:t>st</a:t>
            </a:r>
            <a:r>
              <a:rPr lang="en-AU" sz="3400" dirty="0" smtClean="0"/>
              <a:t> December 2014</a:t>
            </a:r>
          </a:p>
          <a:p>
            <a:pPr algn="just"/>
            <a:endParaRPr lang="en-AU" sz="3400" dirty="0" smtClean="0"/>
          </a:p>
          <a:p>
            <a:pPr algn="just"/>
            <a:r>
              <a:rPr lang="en-AU" sz="3400" dirty="0" smtClean="0"/>
              <a:t>Eligibility for licences – Automatic licensing for existing licenses</a:t>
            </a:r>
          </a:p>
          <a:p>
            <a:pPr marL="0" indent="0" algn="just">
              <a:buNone/>
            </a:pPr>
            <a:endParaRPr lang="en-AU" sz="2800" dirty="0" smtClean="0"/>
          </a:p>
          <a:p>
            <a:pPr lvl="1" algn="just">
              <a:lnSpc>
                <a:spcPct val="170000"/>
              </a:lnSpc>
            </a:pPr>
            <a:r>
              <a:rPr lang="en-AU" sz="2900" dirty="0" smtClean="0"/>
              <a:t>Body Corporate approval no longer required</a:t>
            </a:r>
          </a:p>
          <a:p>
            <a:pPr lvl="1" algn="just">
              <a:lnSpc>
                <a:spcPct val="170000"/>
              </a:lnSpc>
            </a:pPr>
            <a:r>
              <a:rPr lang="en-AU" sz="2900" dirty="0" smtClean="0"/>
              <a:t>Importance of By-laws</a:t>
            </a:r>
          </a:p>
          <a:p>
            <a:pPr lvl="1" algn="just">
              <a:lnSpc>
                <a:spcPct val="170000"/>
              </a:lnSpc>
            </a:pPr>
            <a:r>
              <a:rPr lang="en-AU" sz="2900" dirty="0" smtClean="0"/>
              <a:t>Requirement to live on-site</a:t>
            </a:r>
          </a:p>
          <a:p>
            <a:pPr lvl="1" algn="just">
              <a:lnSpc>
                <a:spcPct val="170000"/>
              </a:lnSpc>
            </a:pPr>
            <a:r>
              <a:rPr lang="en-AU" sz="2900" dirty="0" smtClean="0"/>
              <a:t>Changed requirements to have an office</a:t>
            </a:r>
          </a:p>
          <a:p>
            <a:pPr lvl="2" algn="just">
              <a:lnSpc>
                <a:spcPct val="170000"/>
              </a:lnSpc>
            </a:pPr>
            <a:r>
              <a:rPr lang="en-AU" sz="2600" dirty="0" smtClean="0"/>
              <a:t>Relationship to contiguous complexes – multiple building licence</a:t>
            </a:r>
          </a:p>
          <a:p>
            <a:pPr lvl="1" algn="just">
              <a:lnSpc>
                <a:spcPct val="170000"/>
              </a:lnSpc>
            </a:pPr>
            <a:r>
              <a:rPr lang="en-AU" sz="2900" dirty="0" smtClean="0"/>
              <a:t>Requirement for licensed person to be in charge</a:t>
            </a:r>
          </a:p>
          <a:p>
            <a:pPr lvl="1" algn="just">
              <a:lnSpc>
                <a:spcPct val="170000"/>
              </a:lnSpc>
            </a:pPr>
            <a:r>
              <a:rPr lang="en-AU" sz="2900" dirty="0" smtClean="0"/>
              <a:t>Licensed Director</a:t>
            </a:r>
            <a:endParaRPr lang="en-AU" sz="3800" dirty="0" smtClean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751842"/>
            <a:ext cx="1367260" cy="86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78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sz="3500" b="1" dirty="0"/>
              <a:t>PROPERTY </a:t>
            </a:r>
            <a:r>
              <a:rPr lang="en-AU" sz="3500" b="1" dirty="0" smtClean="0"/>
              <a:t>OCCUPATIONS ACT 2014 - CONT.</a:t>
            </a:r>
            <a:endParaRPr lang="en-AU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15185"/>
          </a:xfrm>
        </p:spPr>
        <p:txBody>
          <a:bodyPr>
            <a:normAutofit fontScale="85000" lnSpcReduction="20000"/>
          </a:bodyPr>
          <a:lstStyle/>
          <a:p>
            <a:pPr lvl="0" algn="just"/>
            <a:endParaRPr lang="en-AU" sz="2700" dirty="0"/>
          </a:p>
          <a:p>
            <a:pPr algn="just"/>
            <a:r>
              <a:rPr lang="en-AU" sz="2800" dirty="0" smtClean="0"/>
              <a:t>BCCM </a:t>
            </a:r>
            <a:r>
              <a:rPr lang="en-AU" sz="2800" dirty="0"/>
              <a:t>Act provisions still apply</a:t>
            </a:r>
          </a:p>
          <a:p>
            <a:pPr algn="just"/>
            <a:endParaRPr lang="en-AU" sz="2800" dirty="0"/>
          </a:p>
          <a:p>
            <a:pPr algn="just"/>
            <a:r>
              <a:rPr lang="en-AU" sz="2800" dirty="0"/>
              <a:t>No affect on existing Body Corporate </a:t>
            </a:r>
            <a:r>
              <a:rPr lang="en-AU" sz="2800" dirty="0" smtClean="0"/>
              <a:t>Agreements</a:t>
            </a:r>
          </a:p>
          <a:p>
            <a:pPr marL="0" indent="0" algn="just">
              <a:buNone/>
            </a:pPr>
            <a:endParaRPr lang="en-AU" sz="2800" dirty="0" smtClean="0"/>
          </a:p>
          <a:p>
            <a:pPr algn="just"/>
            <a:r>
              <a:rPr lang="en-AU" sz="2800" dirty="0" smtClean="0"/>
              <a:t>Why have a Letting Agreement with a Body Corporate</a:t>
            </a:r>
          </a:p>
          <a:p>
            <a:pPr marL="0" indent="0" algn="just">
              <a:buNone/>
            </a:pPr>
            <a:endParaRPr lang="en-AU" sz="2800" dirty="0" smtClean="0"/>
          </a:p>
          <a:p>
            <a:pPr lvl="1" algn="just"/>
            <a:r>
              <a:rPr lang="en-AU" sz="2400" dirty="0" smtClean="0"/>
              <a:t>Exclusivity </a:t>
            </a:r>
          </a:p>
          <a:p>
            <a:pPr lvl="1" algn="just"/>
            <a:r>
              <a:rPr lang="en-AU" sz="2400" dirty="0" smtClean="0"/>
              <a:t>Use of common property</a:t>
            </a:r>
          </a:p>
          <a:p>
            <a:pPr marL="457200" lvl="1" indent="0" algn="just">
              <a:buNone/>
            </a:pPr>
            <a:endParaRPr lang="en-AU" sz="2400" dirty="0" smtClean="0"/>
          </a:p>
          <a:p>
            <a:pPr algn="just"/>
            <a:r>
              <a:rPr lang="en-AU" sz="2800" dirty="0" smtClean="0"/>
              <a:t>Red Tape requirements removed</a:t>
            </a:r>
          </a:p>
          <a:p>
            <a:pPr algn="just"/>
            <a:endParaRPr lang="en-AU" sz="2800" dirty="0" smtClean="0"/>
          </a:p>
          <a:p>
            <a:pPr lvl="1" algn="just"/>
            <a:r>
              <a:rPr lang="en-AU" sz="2400" dirty="0" smtClean="0"/>
              <a:t>Display of licence</a:t>
            </a:r>
          </a:p>
          <a:p>
            <a:pPr lvl="1" algn="just"/>
            <a:r>
              <a:rPr lang="en-AU" sz="2400" dirty="0" smtClean="0"/>
              <a:t>Indicating auditor in licence application</a:t>
            </a:r>
          </a:p>
          <a:p>
            <a:pPr lvl="1" algn="just"/>
            <a:r>
              <a:rPr lang="en-AU" sz="2400" dirty="0" smtClean="0"/>
              <a:t>Keeping an employee register</a:t>
            </a:r>
          </a:p>
          <a:p>
            <a:pPr marL="0" indent="0" algn="just">
              <a:buNone/>
            </a:pPr>
            <a:endParaRPr lang="en-AU" sz="2600" dirty="0" smtClean="0"/>
          </a:p>
          <a:p>
            <a:pPr algn="just"/>
            <a:endParaRPr lang="en-AU" sz="3000" u="sng" dirty="0" smtClean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97140"/>
            <a:ext cx="1295252" cy="81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95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FORM OF APPOINTMENT OF PROPERTY AGENT OR RLA</a:t>
            </a:r>
            <a:endParaRPr lang="en-AU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AU" sz="2000" i="1" dirty="0" smtClean="0"/>
              <a:t>S.104, 105 &amp; 106 of the Act</a:t>
            </a:r>
          </a:p>
          <a:p>
            <a:r>
              <a:rPr lang="en-AU" dirty="0" smtClean="0"/>
              <a:t>104 – General Content of Appointment / Form 6</a:t>
            </a:r>
          </a:p>
          <a:p>
            <a:endParaRPr lang="en-AU" dirty="0" smtClean="0"/>
          </a:p>
          <a:p>
            <a:pPr lvl="1"/>
            <a:r>
              <a:rPr lang="en-AU" dirty="0" smtClean="0"/>
              <a:t>Statement as to legal advice</a:t>
            </a:r>
          </a:p>
          <a:p>
            <a:pPr lvl="1"/>
            <a:r>
              <a:rPr lang="en-AU" dirty="0" smtClean="0"/>
              <a:t>Single or continuing appointment</a:t>
            </a:r>
          </a:p>
          <a:p>
            <a:pPr lvl="1"/>
            <a:r>
              <a:rPr lang="en-AU" dirty="0" smtClean="0"/>
              <a:t>Services, fees, charges &amp; commissions/timing</a:t>
            </a:r>
          </a:p>
          <a:p>
            <a:pPr lvl="1"/>
            <a:r>
              <a:rPr lang="en-AU" dirty="0" smtClean="0"/>
              <a:t>Expenses to be incurred</a:t>
            </a:r>
          </a:p>
          <a:p>
            <a:pPr lvl="1"/>
            <a:r>
              <a:rPr lang="en-AU" dirty="0" smtClean="0"/>
              <a:t>Details of rebates, commission or benefit to the agent</a:t>
            </a:r>
          </a:p>
          <a:p>
            <a:pPr lvl="1"/>
            <a:r>
              <a:rPr lang="en-AU" dirty="0" smtClean="0"/>
              <a:t>Conditions, limitations or restrictions</a:t>
            </a:r>
          </a:p>
          <a:p>
            <a:pPr marL="457200" lvl="1" indent="0">
              <a:buNone/>
            </a:pPr>
            <a:endParaRPr lang="en-AU" dirty="0" smtClean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797139"/>
            <a:ext cx="1295252" cy="81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76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964" y="836712"/>
            <a:ext cx="8229600" cy="5544616"/>
          </a:xfrm>
        </p:spPr>
        <p:txBody>
          <a:bodyPr>
            <a:normAutofit/>
          </a:bodyPr>
          <a:lstStyle/>
          <a:p>
            <a:r>
              <a:rPr lang="en-AU" sz="2400" dirty="0"/>
              <a:t>105 </a:t>
            </a:r>
            <a:r>
              <a:rPr lang="en-AU" sz="2400" dirty="0" smtClean="0"/>
              <a:t>– Requirement to state </a:t>
            </a:r>
            <a:r>
              <a:rPr lang="en-AU" sz="2400" dirty="0"/>
              <a:t>Commission </a:t>
            </a:r>
            <a:r>
              <a:rPr lang="en-AU" sz="2400" dirty="0" smtClean="0"/>
              <a:t>payable</a:t>
            </a:r>
          </a:p>
          <a:p>
            <a:endParaRPr lang="en-AU" sz="2400" dirty="0" smtClean="0"/>
          </a:p>
          <a:p>
            <a:pPr marL="1887538" lvl="1"/>
            <a:r>
              <a:rPr lang="en-AU" sz="2400" dirty="0" smtClean="0"/>
              <a:t>Letting of property or rental</a:t>
            </a:r>
          </a:p>
          <a:p>
            <a:pPr marL="2057400" lvl="1" indent="-171450">
              <a:buFont typeface="Arial" pitchFamily="34" charset="0"/>
              <a:buChar char="•"/>
              <a:tabLst>
                <a:tab pos="2328863" algn="l"/>
              </a:tabLst>
            </a:pPr>
            <a:r>
              <a:rPr lang="en-AU" sz="2400" dirty="0" smtClean="0"/>
              <a:t>	Expressed as </a:t>
            </a:r>
            <a:r>
              <a:rPr lang="en-AU" sz="2400" dirty="0"/>
              <a:t>a </a:t>
            </a:r>
            <a:r>
              <a:rPr lang="en-AU" sz="2400" dirty="0" smtClean="0"/>
              <a:t>percentage	</a:t>
            </a:r>
          </a:p>
          <a:p>
            <a:pPr marL="2057400" lvl="1" indent="-171450">
              <a:buFont typeface="Arial" pitchFamily="34" charset="0"/>
              <a:buChar char="•"/>
              <a:tabLst>
                <a:tab pos="2328863" algn="l"/>
              </a:tabLst>
            </a:pPr>
            <a:endParaRPr lang="en-AU" sz="2400" dirty="0" smtClean="0"/>
          </a:p>
          <a:p>
            <a:pPr marL="1887538" lvl="1"/>
            <a:r>
              <a:rPr lang="en-AU" sz="2400" dirty="0" smtClean="0"/>
              <a:t>Must only be on actual rental collected</a:t>
            </a:r>
          </a:p>
          <a:p>
            <a:pPr>
              <a:tabLst>
                <a:tab pos="1250950" algn="l"/>
              </a:tabLst>
            </a:pPr>
            <a:endParaRPr lang="en-AU" sz="2400" dirty="0" smtClean="0"/>
          </a:p>
          <a:p>
            <a:pPr>
              <a:tabLst>
                <a:tab pos="1250950" algn="l"/>
              </a:tabLst>
            </a:pPr>
            <a:r>
              <a:rPr lang="en-AU" sz="2400" dirty="0" smtClean="0"/>
              <a:t>106 </a:t>
            </a:r>
            <a:r>
              <a:rPr lang="en-AU" sz="2400" dirty="0"/>
              <a:t>– Statement that Appointment may </a:t>
            </a:r>
            <a:r>
              <a:rPr lang="en-AU" sz="2400" dirty="0" smtClean="0"/>
              <a:t>be revoked</a:t>
            </a:r>
          </a:p>
          <a:p>
            <a:pPr marL="1200150" lvl="3" indent="-342900">
              <a:tabLst>
                <a:tab pos="1250950" algn="l"/>
              </a:tabLst>
            </a:pPr>
            <a:endParaRPr lang="en-AU" sz="1600" dirty="0" smtClean="0"/>
          </a:p>
          <a:p>
            <a:pPr marL="1885950" lvl="3" indent="-365125">
              <a:tabLst>
                <a:tab pos="1250950" algn="l"/>
              </a:tabLst>
            </a:pPr>
            <a:r>
              <a:rPr lang="en-AU" sz="2400" dirty="0" smtClean="0"/>
              <a:t>By </a:t>
            </a:r>
            <a:r>
              <a:rPr lang="en-AU" sz="2400" dirty="0"/>
              <a:t>30 days notice or earlier if </a:t>
            </a:r>
            <a:r>
              <a:rPr lang="en-AU" sz="2400" dirty="0" smtClean="0"/>
              <a:t>agreed</a:t>
            </a:r>
          </a:p>
          <a:p>
            <a:pPr marL="1885950" lvl="3" indent="-365125">
              <a:tabLst>
                <a:tab pos="1250950" algn="l"/>
              </a:tabLst>
            </a:pPr>
            <a:endParaRPr lang="en-AU" sz="2400" dirty="0"/>
          </a:p>
          <a:p>
            <a:pPr>
              <a:tabLst>
                <a:tab pos="1250950" algn="l"/>
              </a:tabLst>
            </a:pPr>
            <a:r>
              <a:rPr lang="en-AU" sz="2400" dirty="0" smtClean="0"/>
              <a:t>Regulations require disclosure of conflicts of interest</a:t>
            </a:r>
            <a:endParaRPr lang="en-AU" sz="2600" dirty="0" smtClean="0"/>
          </a:p>
          <a:p>
            <a:pPr marL="1887538" lvl="1"/>
            <a:endParaRPr lang="en-AU" dirty="0"/>
          </a:p>
          <a:p>
            <a:pPr marL="1887538" lvl="1"/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/>
          </a:p>
          <a:p>
            <a:endParaRPr lang="en-AU" dirty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248" y="5733256"/>
            <a:ext cx="1066315" cy="67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773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ASSIGNMENT OF APPOINTMENT</a:t>
            </a:r>
            <a:br>
              <a:rPr lang="en-AU" dirty="0" smtClean="0"/>
            </a:br>
            <a:r>
              <a:rPr lang="en-AU" sz="2700" dirty="0" smtClean="0"/>
              <a:t>S.113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AU" dirty="0" smtClean="0"/>
              <a:t>If assigned – client continues with the Assignee, Assignee must give each client written notice</a:t>
            </a:r>
          </a:p>
          <a:p>
            <a:endParaRPr lang="en-AU" dirty="0" smtClean="0"/>
          </a:p>
          <a:p>
            <a:pPr lvl="1"/>
            <a:r>
              <a:rPr lang="en-AU" dirty="0" smtClean="0"/>
              <a:t>Within 14 days of assignment – penalty applies</a:t>
            </a:r>
          </a:p>
          <a:p>
            <a:pPr lvl="1"/>
            <a:r>
              <a:rPr lang="en-AU" dirty="0" smtClean="0"/>
              <a:t>Details of Assignee in notice satisfying (a) to (d)</a:t>
            </a:r>
          </a:p>
          <a:p>
            <a:pPr lvl="1"/>
            <a:endParaRPr lang="en-AU" dirty="0"/>
          </a:p>
          <a:p>
            <a:pPr lvl="1"/>
            <a:endParaRPr lang="en-AU" dirty="0" smtClean="0"/>
          </a:p>
          <a:p>
            <a:pPr lvl="1"/>
            <a:endParaRPr lang="en-AU" dirty="0"/>
          </a:p>
          <a:p>
            <a:pPr marL="457200" lvl="1" indent="0">
              <a:buNone/>
            </a:pPr>
            <a:endParaRPr lang="en-AU" dirty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805264"/>
            <a:ext cx="1295252" cy="81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92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REVOCATION OF APPOINTMENT</a:t>
            </a:r>
            <a:br>
              <a:rPr lang="en-AU" dirty="0" smtClean="0"/>
            </a:br>
            <a:r>
              <a:rPr lang="en-AU" sz="2700" dirty="0" smtClean="0"/>
              <a:t>S.114</a:t>
            </a:r>
            <a:endParaRPr lang="en-AU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AU" dirty="0" smtClean="0"/>
              <a:t>May be revoked by either party – at least 30 days notice. However initial term must be at least 60 days.</a:t>
            </a:r>
          </a:p>
          <a:p>
            <a:endParaRPr lang="en-AU" dirty="0" smtClean="0"/>
          </a:p>
          <a:p>
            <a:r>
              <a:rPr lang="en-AU" dirty="0" smtClean="0"/>
              <a:t>Does not affect existing contracts </a:t>
            </a:r>
          </a:p>
          <a:p>
            <a:pPr marL="355600" indent="-355600">
              <a:buNone/>
              <a:tabLst>
                <a:tab pos="355600" algn="l"/>
              </a:tabLst>
            </a:pPr>
            <a:r>
              <a:rPr lang="en-AU" dirty="0"/>
              <a:t>	</a:t>
            </a:r>
            <a:r>
              <a:rPr lang="en-AU" dirty="0" smtClean="0"/>
              <a:t>(</a:t>
            </a:r>
            <a:r>
              <a:rPr lang="en-AU" dirty="0" err="1" smtClean="0"/>
              <a:t>i.e</a:t>
            </a:r>
            <a:r>
              <a:rPr lang="en-AU" dirty="0" smtClean="0"/>
              <a:t> owner/client must honour bookings made)</a:t>
            </a:r>
          </a:p>
          <a:p>
            <a:pPr marL="355600" indent="-355600">
              <a:buNone/>
              <a:tabLst>
                <a:tab pos="355600" algn="l"/>
              </a:tabLst>
            </a:pPr>
            <a:endParaRPr lang="en-AU" dirty="0" smtClean="0"/>
          </a:p>
          <a:p>
            <a:pPr marL="355600" indent="-355600">
              <a:buNone/>
              <a:tabLst>
                <a:tab pos="355600" algn="l"/>
              </a:tabLst>
            </a:pPr>
            <a:endParaRPr lang="en-AU" dirty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570494"/>
            <a:ext cx="1295252" cy="81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05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dirty="0" smtClean="0"/>
              <a:t>LETTING AUTHORITIES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New Form 6 replaces Form 20a</a:t>
            </a:r>
          </a:p>
          <a:p>
            <a:pPr lvl="1"/>
            <a:r>
              <a:rPr lang="en-AU" dirty="0" smtClean="0"/>
              <a:t>One form fits all</a:t>
            </a:r>
          </a:p>
          <a:p>
            <a:pPr lvl="1"/>
            <a:r>
              <a:rPr lang="en-AU" dirty="0" smtClean="0"/>
              <a:t>Automatic assignment</a:t>
            </a:r>
          </a:p>
          <a:p>
            <a:pPr lvl="1"/>
            <a:r>
              <a:rPr lang="en-AU" dirty="0" smtClean="0"/>
              <a:t>Continuation of existing forms 20a as effective</a:t>
            </a:r>
          </a:p>
          <a:p>
            <a:pPr lvl="1"/>
            <a:r>
              <a:rPr lang="en-AU" dirty="0" smtClean="0"/>
              <a:t>Termination notice by either party</a:t>
            </a:r>
          </a:p>
          <a:p>
            <a:pPr lvl="2"/>
            <a:r>
              <a:rPr lang="en-AU" dirty="0" smtClean="0"/>
              <a:t>30 days</a:t>
            </a:r>
          </a:p>
          <a:p>
            <a:r>
              <a:rPr lang="en-AU" dirty="0" smtClean="0"/>
              <a:t>Commission Deregulated</a:t>
            </a:r>
            <a:endParaRPr lang="en-AU" dirty="0"/>
          </a:p>
        </p:txBody>
      </p:sp>
      <p:pic>
        <p:nvPicPr>
          <p:cNvPr id="4" name="Picture 7" descr="SPG_REFLEX_BLUE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570494"/>
            <a:ext cx="1295252" cy="81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11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0674"/>
            <a:ext cx="4824536" cy="682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59832" y="19888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4797152"/>
            <a:ext cx="28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  <a:p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3149842" y="6237312"/>
            <a:ext cx="180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  <a:sym typeface="Wingdings"/>
              </a:rPr>
              <a:t></a:t>
            </a:r>
            <a:endParaRPr lang="en-AU" dirty="0">
              <a:solidFill>
                <a:schemeClr val="bg1"/>
              </a:solidFill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7328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325</Words>
  <Application>Microsoft Office PowerPoint</Application>
  <PresentationFormat>On-screen Show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OUT WITH PAMDA – IN WITH PROPERTY OCCUPATIONS ACT &amp; CHANGES TO LICENSING LAWS</vt:lpstr>
      <vt:lpstr>PROPERTY OCCUPATIONS ACT 2014</vt:lpstr>
      <vt:lpstr>PROPERTY OCCUPATIONS ACT 2014 - CONT.</vt:lpstr>
      <vt:lpstr>FORM OF APPOINTMENT OF PROPERTY AGENT OR RLA</vt:lpstr>
      <vt:lpstr>PowerPoint Presentation</vt:lpstr>
      <vt:lpstr>ASSIGNMENT OF APPOINTMENT S.113</vt:lpstr>
      <vt:lpstr>REVOCATION OF APPOINTMENT S.114</vt:lpstr>
      <vt:lpstr>LETTING AUTHORITIES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Gregory</dc:creator>
  <cp:lastModifiedBy>Jane Turner-Young</cp:lastModifiedBy>
  <cp:revision>53</cp:revision>
  <cp:lastPrinted>2014-11-12T04:29:58Z</cp:lastPrinted>
  <dcterms:created xsi:type="dcterms:W3CDTF">2013-06-10T23:49:27Z</dcterms:created>
  <dcterms:modified xsi:type="dcterms:W3CDTF">2014-11-18T07:16:45Z</dcterms:modified>
</cp:coreProperties>
</file>