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71" r:id="rId3"/>
    <p:sldId id="272" r:id="rId4"/>
    <p:sldId id="273" r:id="rId5"/>
    <p:sldId id="274" r:id="rId6"/>
    <p:sldId id="266" r:id="rId7"/>
    <p:sldId id="267" r:id="rId8"/>
    <p:sldId id="270" r:id="rId9"/>
    <p:sldId id="262" r:id="rId1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8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423C5-8B4F-43FC-A4B5-80B438C60DEC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DB493-8580-4677-A2D4-46D949E0989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38686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3765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6174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8469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6053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0620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499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9631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8205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2256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1478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7378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7430A-A6EC-413E-B40B-80585597ED98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26785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8352928" cy="720080"/>
          </a:xfrm>
        </p:spPr>
        <p:txBody>
          <a:bodyPr>
            <a:noAutofit/>
          </a:bodyPr>
          <a:lstStyle/>
          <a:p>
            <a:r>
              <a:rPr lang="en-AU" dirty="0"/>
              <a:t>The legalities of Management Rights explained including purchasing of both existing and off the plan</a:t>
            </a: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购买物业管理权生意法律须知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（现有生意以及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）</a:t>
            </a:r>
            <a:endParaRPr lang="en-A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8" descr="SPG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403277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788024" y="3965099"/>
            <a:ext cx="409443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i="1" u="sng" dirty="0"/>
              <a:t>PRESENTED BY:</a:t>
            </a:r>
          </a:p>
          <a:p>
            <a:pPr algn="ctr">
              <a:spcBef>
                <a:spcPct val="50000"/>
              </a:spcBef>
            </a:pPr>
            <a:r>
              <a:rPr lang="en-US" altLang="zh-CN" i="1" u="sng" dirty="0" smtClean="0"/>
              <a:t>SHORT</a:t>
            </a:r>
            <a:r>
              <a:rPr lang="zh-CN" altLang="en-US" i="1" u="sng" dirty="0" smtClean="0"/>
              <a:t> </a:t>
            </a:r>
            <a:r>
              <a:rPr lang="en-US" altLang="zh-CN" i="1" u="sng" dirty="0" smtClean="0"/>
              <a:t>PUNCH</a:t>
            </a:r>
            <a:r>
              <a:rPr lang="zh-CN" altLang="en-US" i="1" u="sng" dirty="0" smtClean="0"/>
              <a:t> </a:t>
            </a:r>
            <a:r>
              <a:rPr lang="en-US" altLang="zh-CN" i="1" u="sng" dirty="0" smtClean="0"/>
              <a:t>&amp; GREATORIX</a:t>
            </a:r>
          </a:p>
          <a:p>
            <a:pPr algn="ctr">
              <a:spcBef>
                <a:spcPct val="50000"/>
              </a:spcBef>
            </a:pPr>
            <a:r>
              <a:rPr lang="zh-CN" altLang="en-US" i="1" u="sng" dirty="0" smtClean="0"/>
              <a:t>律</a:t>
            </a:r>
            <a:r>
              <a:rPr lang="zh-CN" altLang="en-US" i="1" u="sng" dirty="0"/>
              <a:t>所创始合伙人</a:t>
            </a:r>
            <a:endParaRPr lang="en-US" altLang="zh-CN" i="1" u="sng" dirty="0"/>
          </a:p>
          <a:p>
            <a:pPr algn="ctr">
              <a:spcBef>
                <a:spcPct val="50000"/>
              </a:spcBef>
            </a:pPr>
            <a:r>
              <a:rPr lang="en-AU" dirty="0"/>
              <a:t>JOHN PUNCH</a:t>
            </a:r>
          </a:p>
          <a:p>
            <a:pPr algn="ctr">
              <a:spcBef>
                <a:spcPct val="50000"/>
              </a:spcBef>
            </a:pPr>
            <a:r>
              <a:rPr lang="en-AU" dirty="0"/>
              <a:t>PARTNER</a:t>
            </a:r>
          </a:p>
          <a:p>
            <a:pPr algn="ctr">
              <a:spcBef>
                <a:spcPct val="50000"/>
              </a:spcBef>
            </a:pPr>
            <a:r>
              <a:rPr lang="zh-CN" altLang="en-US" dirty="0"/>
              <a:t>约翰</a:t>
            </a:r>
            <a:r>
              <a:rPr lang="en-US" altLang="zh-CN" dirty="0"/>
              <a:t>·</a:t>
            </a:r>
            <a:r>
              <a:rPr lang="zh-CN" altLang="en-US" dirty="0"/>
              <a:t>庞奇主</a:t>
            </a:r>
            <a:r>
              <a:rPr lang="zh-CN" altLang="en-US" dirty="0" smtClean="0"/>
              <a:t>讲</a:t>
            </a:r>
            <a:endParaRPr lang="en-AU" altLang="zh-CN" dirty="0" smtClean="0"/>
          </a:p>
          <a:p>
            <a:pPr algn="ctr">
              <a:spcBef>
                <a:spcPct val="50000"/>
              </a:spcBef>
            </a:pPr>
            <a:r>
              <a:rPr lang="en-AU" dirty="0" smtClean="0"/>
              <a:t>Jeffrey Su</a:t>
            </a:r>
            <a:r>
              <a:rPr lang="zh-CN" altLang="en-US" dirty="0" smtClean="0"/>
              <a:t> </a:t>
            </a:r>
            <a:r>
              <a:rPr lang="en-AU" altLang="zh-CN" dirty="0" smtClean="0"/>
              <a:t>(</a:t>
            </a:r>
            <a:r>
              <a:rPr lang="en-US" altLang="zh-CN" dirty="0" smtClean="0"/>
              <a:t>Solicitor)-</a:t>
            </a:r>
            <a:r>
              <a:rPr lang="zh-CN" altLang="en-US" dirty="0" smtClean="0"/>
              <a:t>苏律师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3404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At law in QLD Management Rights consist of arrangements:</a:t>
            </a:r>
          </a:p>
          <a:p>
            <a:pPr marL="0" indent="0">
              <a:buNone/>
            </a:pPr>
            <a:endParaRPr lang="en-AU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AU" dirty="0" smtClean="0"/>
              <a:t>Covered by the </a:t>
            </a:r>
            <a:r>
              <a:rPr lang="en-AU" i="1" dirty="0" smtClean="0"/>
              <a:t>Body Corporate &amp; Community Management Act 1997 (BCCM Act) </a:t>
            </a:r>
            <a:r>
              <a:rPr lang="en-AU" dirty="0" smtClean="0"/>
              <a:t>and the </a:t>
            </a:r>
            <a:r>
              <a:rPr lang="en-AU" i="1" dirty="0" smtClean="0"/>
              <a:t>Property Occupation Act 2014</a:t>
            </a:r>
            <a:r>
              <a:rPr lang="en-AU" dirty="0" smtClean="0"/>
              <a:t>;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AU" dirty="0" smtClean="0"/>
              <a:t>Which include interaction of:-</a:t>
            </a:r>
          </a:p>
          <a:p>
            <a:pPr marL="1371600" lvl="2" indent="-514350"/>
            <a:r>
              <a:rPr lang="en-AU" dirty="0"/>
              <a:t>o</a:t>
            </a:r>
            <a:r>
              <a:rPr lang="en-AU" dirty="0" smtClean="0"/>
              <a:t>wning the manager’s office + office or having a right to occupy the common property office;</a:t>
            </a:r>
          </a:p>
          <a:p>
            <a:pPr marL="1371600" lvl="2" indent="-514350"/>
            <a:r>
              <a:rPr lang="en-AU" dirty="0"/>
              <a:t>b</a:t>
            </a:r>
            <a:r>
              <a:rPr lang="en-AU" dirty="0" smtClean="0"/>
              <a:t>eing the Manager/Caretaker by a contract with the Body Corporate; and</a:t>
            </a:r>
          </a:p>
          <a:p>
            <a:pPr marL="1371600" lvl="2" indent="-514350"/>
            <a:r>
              <a:rPr lang="en-AU" dirty="0"/>
              <a:t>b</a:t>
            </a:r>
            <a:r>
              <a:rPr lang="en-AU" dirty="0" smtClean="0"/>
              <a:t>eing the onsite letting Agent by:-</a:t>
            </a:r>
          </a:p>
          <a:p>
            <a:pPr marL="1828800" lvl="3" indent="-514350"/>
            <a:r>
              <a:rPr lang="en-AU" dirty="0" smtClean="0"/>
              <a:t>A Letting Agent Authorisation Agreement with the Body Corporate;</a:t>
            </a:r>
          </a:p>
          <a:p>
            <a:pPr marL="1828800" lvl="3" indent="-514350"/>
            <a:r>
              <a:rPr lang="en-AU" dirty="0" smtClean="0"/>
              <a:t>Holding Appointments from lot owners to allow letting of lots; and</a:t>
            </a:r>
          </a:p>
          <a:p>
            <a:pPr marL="1828800" lvl="3" indent="-514350"/>
            <a:r>
              <a:rPr lang="en-AU" dirty="0" smtClean="0"/>
              <a:t>Holding an agent’s licence from the Office of Fair Trading.</a:t>
            </a:r>
          </a:p>
          <a:p>
            <a:pPr marL="457200" lvl="1" indent="0">
              <a:buNone/>
            </a:pPr>
            <a:endParaRPr lang="en-AU" i="1" dirty="0"/>
          </a:p>
        </p:txBody>
      </p:sp>
      <p:pic>
        <p:nvPicPr>
          <p:cNvPr id="4" name="Picture 7" descr="SPG_REFLEX_BLUE_m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67" y="6093296"/>
            <a:ext cx="1068185" cy="66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059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en-AU" dirty="0" smtClean="0"/>
              <a:t>The Body Corporate Agreements are:-</a:t>
            </a:r>
          </a:p>
          <a:p>
            <a:pPr lvl="1"/>
            <a:r>
              <a:rPr lang="en-AU" dirty="0"/>
              <a:t>c</a:t>
            </a:r>
            <a:r>
              <a:rPr lang="en-AU" dirty="0" smtClean="0"/>
              <a:t>overed by the </a:t>
            </a:r>
            <a:r>
              <a:rPr lang="en-AU" i="1" dirty="0" smtClean="0"/>
              <a:t>BCCM Act</a:t>
            </a:r>
            <a:r>
              <a:rPr lang="en-AU" dirty="0" smtClean="0"/>
              <a:t> and Modules of Regulation;</a:t>
            </a:r>
          </a:p>
          <a:p>
            <a:pPr lvl="1"/>
            <a:r>
              <a:rPr lang="en-AU" dirty="0"/>
              <a:t>h</a:t>
            </a:r>
            <a:r>
              <a:rPr lang="en-AU" dirty="0" smtClean="0"/>
              <a:t>ave term limitation of 10 years (standard) and 25 years (Accommodation) which are capable of 5 years rights of extension;</a:t>
            </a:r>
          </a:p>
          <a:p>
            <a:pPr marL="457200" lvl="1" indent="0">
              <a:buNone/>
            </a:pPr>
            <a:r>
              <a:rPr lang="en-AU" dirty="0" smtClean="0"/>
              <a:t>and rely on good relation with Lot </a:t>
            </a:r>
            <a:r>
              <a:rPr lang="en-AU" dirty="0"/>
              <a:t>O</a:t>
            </a:r>
            <a:r>
              <a:rPr lang="en-AU" dirty="0" smtClean="0"/>
              <a:t>wners, committee members + the Body Corporate Manager.</a:t>
            </a:r>
          </a:p>
        </p:txBody>
      </p:sp>
      <p:pic>
        <p:nvPicPr>
          <p:cNvPr id="4" name="Picture 7" descr="SPG_REFLEX_BLUE_m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021288"/>
            <a:ext cx="1068185" cy="66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183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en-AU" dirty="0" smtClean="0"/>
              <a:t>Body Corporate Agreements are protected at law by:-</a:t>
            </a:r>
          </a:p>
          <a:p>
            <a:pPr lvl="1"/>
            <a:r>
              <a:rPr lang="en-AU" dirty="0" smtClean="0"/>
              <a:t>giving financiers security rights;</a:t>
            </a:r>
          </a:p>
          <a:p>
            <a:pPr lvl="1"/>
            <a:r>
              <a:rPr lang="en-AU" dirty="0"/>
              <a:t>r</a:t>
            </a:r>
            <a:r>
              <a:rPr lang="en-AU" dirty="0" smtClean="0"/>
              <a:t>estraining a Body Corporate from conducting any business at the Scheme;</a:t>
            </a:r>
          </a:p>
          <a:p>
            <a:pPr lvl="1"/>
            <a:r>
              <a:rPr lang="en-AU" dirty="0"/>
              <a:t>p</a:t>
            </a:r>
            <a:r>
              <a:rPr lang="en-AU" dirty="0" smtClean="0"/>
              <a:t>rohibiting a Body Corporate charging for new agreements or transfer consents; and</a:t>
            </a:r>
          </a:p>
          <a:p>
            <a:pPr lvl="1"/>
            <a:r>
              <a:rPr lang="en-AU" dirty="0"/>
              <a:t>r</a:t>
            </a:r>
            <a:r>
              <a:rPr lang="en-AU" dirty="0" smtClean="0"/>
              <a:t>equiring a vote of a General Meeting before considering termination of agreements. </a:t>
            </a:r>
            <a:endParaRPr lang="en-AU" dirty="0"/>
          </a:p>
        </p:txBody>
      </p:sp>
      <p:pic>
        <p:nvPicPr>
          <p:cNvPr id="4" name="Picture 7" descr="SPG_REFLEX_BLUE_m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021288"/>
            <a:ext cx="1068185" cy="66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811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Existing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Management</a:t>
            </a:r>
            <a:r>
              <a:rPr lang="zh-CN" altLang="en-US" dirty="0" smtClean="0"/>
              <a:t> </a:t>
            </a:r>
            <a:r>
              <a:rPr lang="en-US" altLang="zh-CN" dirty="0" smtClean="0"/>
              <a:t>Rights</a:t>
            </a:r>
            <a:r>
              <a:rPr lang="zh-CN" altLang="en-US" dirty="0" smtClean="0"/>
              <a:t> </a:t>
            </a:r>
            <a:r>
              <a:rPr lang="en-US" altLang="zh-CN" dirty="0" smtClean="0"/>
              <a:t>Business</a:t>
            </a:r>
            <a:br>
              <a:rPr lang="en-US" altLang="zh-CN" dirty="0" smtClean="0"/>
            </a:br>
            <a:r>
              <a:rPr lang="zh-CN" altLang="en-US" dirty="0"/>
              <a:t>现</a:t>
            </a:r>
            <a:r>
              <a:rPr lang="zh-CN" altLang="en-US" dirty="0" smtClean="0"/>
              <a:t>有物业管理权生意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Building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&amp; Pest Inspection Condition (</a:t>
            </a:r>
            <a:r>
              <a:rPr lang="zh-CN" altLang="en-US" dirty="0" smtClean="0"/>
              <a:t>验房虫害检查条件</a:t>
            </a:r>
            <a:r>
              <a:rPr lang="en-US" altLang="zh-CN" dirty="0" smtClean="0"/>
              <a:t>) </a:t>
            </a:r>
          </a:p>
          <a:p>
            <a:r>
              <a:rPr lang="en-US" altLang="zh-CN" dirty="0" smtClean="0"/>
              <a:t>Income</a:t>
            </a:r>
            <a:r>
              <a:rPr lang="zh-CN" altLang="en-US" dirty="0" smtClean="0"/>
              <a:t> </a:t>
            </a:r>
            <a:r>
              <a:rPr lang="en-US" altLang="zh-CN" dirty="0" smtClean="0"/>
              <a:t>Verification</a:t>
            </a:r>
            <a:r>
              <a:rPr lang="zh-CN" altLang="en-US" dirty="0" smtClean="0"/>
              <a:t> </a:t>
            </a:r>
            <a:r>
              <a:rPr lang="en-US" altLang="zh-CN" dirty="0" smtClean="0"/>
              <a:t>Condition</a:t>
            </a:r>
            <a:r>
              <a:rPr lang="zh-CN" altLang="en-US" dirty="0" smtClean="0"/>
              <a:t> （会计查帐）</a:t>
            </a:r>
            <a:endParaRPr lang="en-US" altLang="zh-CN" dirty="0" smtClean="0"/>
          </a:p>
          <a:p>
            <a:r>
              <a:rPr lang="en-US" altLang="zh-CN" dirty="0" smtClean="0"/>
              <a:t>Due</a:t>
            </a:r>
            <a:r>
              <a:rPr lang="zh-CN" altLang="en-US" dirty="0" smtClean="0"/>
              <a:t> </a:t>
            </a:r>
            <a:r>
              <a:rPr lang="en-US" altLang="zh-CN" dirty="0" smtClean="0"/>
              <a:t>Diligence</a:t>
            </a:r>
            <a:r>
              <a:rPr lang="zh-CN" altLang="en-US" dirty="0" smtClean="0"/>
              <a:t> </a:t>
            </a:r>
            <a:r>
              <a:rPr lang="en-US" altLang="zh-CN" dirty="0" smtClean="0"/>
              <a:t>Condition</a:t>
            </a:r>
            <a:r>
              <a:rPr lang="zh-CN" altLang="en-US" dirty="0" smtClean="0"/>
              <a:t>（尽职报告）</a:t>
            </a:r>
            <a:endParaRPr lang="en-US" altLang="zh-CN" dirty="0" smtClean="0"/>
          </a:p>
          <a:p>
            <a:r>
              <a:rPr lang="en-US" altLang="zh-CN" dirty="0" smtClean="0"/>
              <a:t>Finance</a:t>
            </a:r>
            <a:r>
              <a:rPr lang="zh-CN" altLang="en-US" dirty="0" smtClean="0"/>
              <a:t> </a:t>
            </a:r>
            <a:r>
              <a:rPr lang="en-US" altLang="zh-CN" dirty="0" smtClean="0"/>
              <a:t>Condition</a:t>
            </a:r>
            <a:r>
              <a:rPr lang="zh-CN" altLang="en-US" dirty="0" smtClean="0"/>
              <a:t>（银行贷款）</a:t>
            </a:r>
            <a:endParaRPr lang="en-US" altLang="zh-CN" dirty="0" smtClean="0"/>
          </a:p>
          <a:p>
            <a:r>
              <a:rPr lang="en-US" altLang="zh-CN" dirty="0" smtClean="0"/>
              <a:t>BC</a:t>
            </a:r>
            <a:r>
              <a:rPr lang="zh-CN" altLang="en-US" dirty="0" smtClean="0"/>
              <a:t> </a:t>
            </a:r>
            <a:r>
              <a:rPr lang="en-US" altLang="zh-CN" dirty="0" smtClean="0"/>
              <a:t>consent</a:t>
            </a:r>
            <a:r>
              <a:rPr lang="zh-CN" altLang="en-US" dirty="0" smtClean="0"/>
              <a:t>（法人团体的同意）</a:t>
            </a:r>
            <a:endParaRPr lang="en-US" altLang="zh-CN" dirty="0" smtClean="0"/>
          </a:p>
          <a:p>
            <a:r>
              <a:rPr lang="en-US" altLang="zh-CN" dirty="0" smtClean="0"/>
              <a:t>Settlement</a:t>
            </a:r>
            <a:r>
              <a:rPr lang="zh-CN" altLang="en-US" dirty="0" smtClean="0"/>
              <a:t> （</a:t>
            </a:r>
            <a:r>
              <a:rPr lang="en-US" altLang="zh-CN" dirty="0" smtClean="0"/>
              <a:t>30</a:t>
            </a:r>
            <a:r>
              <a:rPr lang="zh-CN" altLang="en-US" dirty="0" smtClean="0"/>
              <a:t> </a:t>
            </a:r>
            <a:r>
              <a:rPr lang="en-US" altLang="zh-CN" dirty="0" smtClean="0"/>
              <a:t>days</a:t>
            </a:r>
            <a:r>
              <a:rPr lang="zh-CN" altLang="en-US" dirty="0" smtClean="0"/>
              <a:t> </a:t>
            </a:r>
            <a:r>
              <a:rPr lang="en-US" altLang="zh-CN" dirty="0" smtClean="0"/>
              <a:t>extension</a:t>
            </a:r>
            <a:r>
              <a:rPr lang="zh-CN" altLang="en-US" dirty="0" smtClean="0"/>
              <a:t>）交割日</a:t>
            </a:r>
            <a:endParaRPr lang="en-AU" dirty="0"/>
          </a:p>
        </p:txBody>
      </p:sp>
      <p:pic>
        <p:nvPicPr>
          <p:cNvPr id="4" name="Picture 7" descr="SPG_REFLEX_BLUE_m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949280"/>
            <a:ext cx="1068185" cy="66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016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Off The Plan Management Rights Businesses</a:t>
            </a:r>
            <a:br>
              <a:rPr lang="en-AU" dirty="0"/>
            </a:br>
            <a:r>
              <a:rPr lang="en-US" altLang="zh-CN" dirty="0" smtClean="0"/>
              <a:t>Off</a:t>
            </a:r>
            <a:r>
              <a:rPr lang="zh-CN" altLang="en-US" dirty="0" smtClean="0"/>
              <a:t> </a:t>
            </a:r>
            <a:r>
              <a:rPr lang="en-US" altLang="zh-CN" dirty="0" smtClean="0"/>
              <a:t>The</a:t>
            </a:r>
            <a:r>
              <a:rPr lang="zh-CN" altLang="en-US" dirty="0" smtClean="0"/>
              <a:t> </a:t>
            </a:r>
            <a:r>
              <a:rPr lang="en-US" altLang="zh-CN" dirty="0" smtClean="0"/>
              <a:t>Plan</a:t>
            </a:r>
            <a:r>
              <a:rPr lang="zh-CN" altLang="en-US" dirty="0" smtClean="0"/>
              <a:t>物业管理权生意</a:t>
            </a:r>
            <a:endParaRPr lang="en-AU" dirty="0"/>
          </a:p>
        </p:txBody>
      </p:sp>
      <p:pic>
        <p:nvPicPr>
          <p:cNvPr id="4" name="Picture 7" descr="SPG_REFLEX_BLUE_me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021288"/>
            <a:ext cx="1068185" cy="66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45964" y="1556792"/>
            <a:ext cx="8229600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 dirty="0" smtClean="0"/>
          </a:p>
          <a:p>
            <a:r>
              <a:rPr lang="en-AU" dirty="0" smtClean="0"/>
              <a:t>An </a:t>
            </a:r>
            <a:r>
              <a:rPr lang="en-AU" dirty="0"/>
              <a:t>off the plan Management Rights </a:t>
            </a:r>
            <a:r>
              <a:rPr lang="en-AU" dirty="0" smtClean="0"/>
              <a:t>contract</a:t>
            </a:r>
          </a:p>
          <a:p>
            <a:pPr marL="0" indent="0">
              <a:buNone/>
            </a:pPr>
            <a:r>
              <a:rPr lang="zh-CN" altLang="en-US" dirty="0"/>
              <a:t> </a:t>
            </a:r>
            <a:r>
              <a:rPr lang="zh-CN" altLang="en-US" dirty="0" smtClean="0"/>
              <a:t>   </a:t>
            </a:r>
            <a:r>
              <a:rPr lang="en-AU" dirty="0" smtClean="0"/>
              <a:t>Off The Plan </a:t>
            </a:r>
            <a:r>
              <a:rPr lang="zh-CN" altLang="en-US" dirty="0" smtClean="0"/>
              <a:t>生意买卖合同</a:t>
            </a:r>
            <a:endParaRPr lang="en-AU" dirty="0" smtClean="0"/>
          </a:p>
          <a:p>
            <a:r>
              <a:rPr lang="en-AU" dirty="0" smtClean="0"/>
              <a:t>Three components</a:t>
            </a:r>
            <a:r>
              <a:rPr lang="zh-CN" altLang="en-US" dirty="0" smtClean="0"/>
              <a:t>（三要素）</a:t>
            </a:r>
            <a:r>
              <a:rPr lang="en-AU" dirty="0" smtClean="0"/>
              <a:t>: </a:t>
            </a:r>
          </a:p>
          <a:p>
            <a:pPr lvl="1"/>
            <a:r>
              <a:rPr lang="en-AU" dirty="0" smtClean="0"/>
              <a:t>Manager’s Unit/Office</a:t>
            </a:r>
            <a:r>
              <a:rPr lang="zh-CN" altLang="en-US" dirty="0" smtClean="0"/>
              <a:t>（经理房</a:t>
            </a:r>
            <a:r>
              <a:rPr lang="en-US" altLang="zh-CN" dirty="0" smtClean="0"/>
              <a:t>/</a:t>
            </a:r>
            <a:r>
              <a:rPr lang="zh-CN" altLang="en-US" dirty="0" smtClean="0"/>
              <a:t>办公室）</a:t>
            </a:r>
            <a:r>
              <a:rPr lang="en-AU" dirty="0" smtClean="0"/>
              <a:t>;</a:t>
            </a:r>
          </a:p>
          <a:p>
            <a:pPr lvl="1"/>
            <a:r>
              <a:rPr lang="en-AU" dirty="0" smtClean="0"/>
              <a:t>Caretaking</a:t>
            </a:r>
            <a:r>
              <a:rPr lang="zh-CN" altLang="en-US" dirty="0" smtClean="0"/>
              <a:t>（管理公共区域）</a:t>
            </a:r>
            <a:r>
              <a:rPr lang="en-AU" dirty="0" smtClean="0"/>
              <a:t>; &amp;</a:t>
            </a:r>
          </a:p>
          <a:p>
            <a:pPr lvl="1"/>
            <a:r>
              <a:rPr lang="en-AU" dirty="0" smtClean="0"/>
              <a:t>Letting Business</a:t>
            </a:r>
            <a:r>
              <a:rPr lang="zh-CN" altLang="en-US" dirty="0" smtClean="0"/>
              <a:t>（房屋中介生意）</a:t>
            </a:r>
            <a:r>
              <a:rPr lang="en-AU" dirty="0" smtClean="0"/>
              <a:t>.</a:t>
            </a:r>
          </a:p>
          <a:p>
            <a:pPr marL="457200" lvl="1" indent="0">
              <a:buFont typeface="Arial" pitchFamily="34" charset="0"/>
              <a:buNone/>
            </a:pPr>
            <a:endParaRPr lang="en-AU" dirty="0" smtClean="0"/>
          </a:p>
          <a:p>
            <a:pPr lvl="1"/>
            <a:endParaRPr lang="en-AU" dirty="0" smtClean="0"/>
          </a:p>
          <a:p>
            <a:pPr lvl="1"/>
            <a:endParaRPr lang="en-AU" dirty="0" smtClean="0"/>
          </a:p>
          <a:p>
            <a:pPr lvl="1"/>
            <a:endParaRPr lang="en-AU" dirty="0" smtClean="0"/>
          </a:p>
          <a:p>
            <a:pPr lvl="1"/>
            <a:endParaRPr lang="en-AU" dirty="0" smtClean="0"/>
          </a:p>
          <a:p>
            <a:pPr lvl="1"/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59351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/>
              <a:t>An off the plan Management Rights </a:t>
            </a:r>
            <a:r>
              <a:rPr lang="en-AU" dirty="0" smtClean="0"/>
              <a:t>contract</a:t>
            </a:r>
            <a:br>
              <a:rPr lang="en-AU" dirty="0" smtClean="0"/>
            </a:br>
            <a:r>
              <a:rPr lang="en-AU" dirty="0" smtClean="0"/>
              <a:t>Off </a:t>
            </a:r>
            <a:r>
              <a:rPr lang="en-AU" dirty="0"/>
              <a:t>The Plan </a:t>
            </a:r>
            <a:r>
              <a:rPr lang="zh-CN" altLang="en-US" dirty="0"/>
              <a:t>生意买卖合同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dirty="0"/>
              <a:t>New</a:t>
            </a:r>
            <a:r>
              <a:rPr lang="en-AU" dirty="0"/>
              <a:t> management rights </a:t>
            </a:r>
            <a:r>
              <a:rPr lang="en-AU" dirty="0" smtClean="0"/>
              <a:t>agreements, by-laws </a:t>
            </a:r>
            <a:r>
              <a:rPr lang="en-AU" dirty="0"/>
              <a:t>and a certain number of units in the letting </a:t>
            </a:r>
            <a:r>
              <a:rPr lang="en-AU" dirty="0" smtClean="0"/>
              <a:t>pool</a:t>
            </a:r>
            <a:r>
              <a:rPr lang="zh-CN" altLang="en-US" dirty="0" smtClean="0"/>
              <a:t>；新物业管理及房屋租赁合约，小区规章制度以及全新的房屋中介生意；</a:t>
            </a:r>
            <a:endParaRPr lang="en-US" altLang="zh-CN" dirty="0" smtClean="0"/>
          </a:p>
          <a:p>
            <a:r>
              <a:rPr lang="en-US" altLang="zh-CN" dirty="0" smtClean="0"/>
              <a:t>No Stamp Duty; </a:t>
            </a:r>
            <a:r>
              <a:rPr lang="zh-CN" altLang="en-US" dirty="0"/>
              <a:t>无</a:t>
            </a:r>
            <a:r>
              <a:rPr lang="zh-CN" altLang="en-US" dirty="0" smtClean="0"/>
              <a:t>需支付印花税；</a:t>
            </a:r>
            <a:endParaRPr lang="en-US" altLang="zh-CN" dirty="0" smtClean="0"/>
          </a:p>
          <a:p>
            <a:r>
              <a:rPr lang="en-US" altLang="zh-CN" dirty="0" smtClean="0"/>
              <a:t>Simple</a:t>
            </a:r>
            <a:r>
              <a:rPr lang="zh-CN" altLang="en-US" dirty="0" smtClean="0"/>
              <a:t> </a:t>
            </a:r>
            <a:r>
              <a:rPr lang="en-US" altLang="zh-CN" dirty="0"/>
              <a:t>s</a:t>
            </a:r>
            <a:r>
              <a:rPr lang="en-US" altLang="zh-CN" dirty="0" smtClean="0"/>
              <a:t>ettlement</a:t>
            </a:r>
            <a:r>
              <a:rPr lang="zh-CN" altLang="en-US" dirty="0" smtClean="0"/>
              <a:t> </a:t>
            </a:r>
            <a:r>
              <a:rPr lang="en-US" altLang="zh-CN" dirty="0" smtClean="0"/>
              <a:t>as Developer is the ‘Body Corporate’ within the control period;</a:t>
            </a:r>
            <a:r>
              <a:rPr lang="zh-CN" altLang="en-US" dirty="0" smtClean="0"/>
              <a:t>简单的交割流程</a:t>
            </a:r>
            <a:endParaRPr lang="en-US" altLang="zh-CN" dirty="0" smtClean="0"/>
          </a:p>
          <a:p>
            <a:r>
              <a:rPr lang="en-US" dirty="0" smtClean="0"/>
              <a:t>More cooperation from the Developer the better (address special needs)</a:t>
            </a:r>
            <a:r>
              <a:rPr lang="zh-CN" altLang="en-US" dirty="0" smtClean="0"/>
              <a:t>。获取开发商的协助</a:t>
            </a:r>
            <a:endParaRPr lang="en-AU" altLang="zh-CN" dirty="0" smtClean="0"/>
          </a:p>
          <a:p>
            <a:r>
              <a:rPr lang="en-AU" dirty="0" smtClean="0"/>
              <a:t>Adjustment to Price </a:t>
            </a:r>
            <a:r>
              <a:rPr lang="zh-CN" altLang="en-US" dirty="0" smtClean="0"/>
              <a:t>调整购买价</a:t>
            </a:r>
            <a:endParaRPr lang="en-AU" dirty="0" smtClean="0"/>
          </a:p>
          <a:p>
            <a:pPr lvl="1"/>
            <a:r>
              <a:rPr lang="en-AU" dirty="0" smtClean="0"/>
              <a:t>Rate per unit, etc. </a:t>
            </a:r>
            <a:r>
              <a:rPr lang="zh-CN" altLang="en-US" dirty="0"/>
              <a:t>具</a:t>
            </a:r>
            <a:r>
              <a:rPr lang="zh-CN" altLang="en-US" dirty="0" smtClean="0"/>
              <a:t>体计算方式</a:t>
            </a:r>
            <a:endParaRPr lang="en-AU" dirty="0"/>
          </a:p>
          <a:p>
            <a:endParaRPr lang="en-AU" dirty="0"/>
          </a:p>
        </p:txBody>
      </p:sp>
      <p:pic>
        <p:nvPicPr>
          <p:cNvPr id="4" name="Picture 7" descr="SPG_REFLEX_BLUE_m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949280"/>
            <a:ext cx="1068185" cy="66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6312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Gallery Vie Case </a:t>
            </a:r>
            <a:br>
              <a:rPr lang="en-US" dirty="0" smtClean="0"/>
            </a:br>
            <a:r>
              <a:rPr lang="zh-CN" altLang="en-US" dirty="0" smtClean="0"/>
              <a:t>有问题的终止条款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sz="3500" dirty="0"/>
              <a:t>What does the Gallery Vie decision mean to Banks and Managers?</a:t>
            </a:r>
            <a:r>
              <a:rPr lang="zh-CN" altLang="en-US" sz="3500" dirty="0"/>
              <a:t> </a:t>
            </a:r>
            <a:r>
              <a:rPr lang="zh-CN" altLang="en-US" b="1" dirty="0" smtClean="0"/>
              <a:t>终止条款对银行和小区经理意味着什么？</a:t>
            </a:r>
            <a:endParaRPr lang="en-AU" b="1" dirty="0" smtClean="0"/>
          </a:p>
          <a:p>
            <a:r>
              <a:rPr lang="en-AU" sz="3500" dirty="0"/>
              <a:t>Does it apply to all Caretaking and Letting Agreements?</a:t>
            </a:r>
            <a:r>
              <a:rPr lang="zh-CN" altLang="en-US" sz="3500" dirty="0"/>
              <a:t> </a:t>
            </a:r>
            <a:r>
              <a:rPr lang="zh-CN" altLang="en-US" b="1" dirty="0" smtClean="0"/>
              <a:t>所有的物管合约中都有类似的终止条款吗？</a:t>
            </a:r>
            <a:endParaRPr lang="en-AU" dirty="0"/>
          </a:p>
          <a:p>
            <a:r>
              <a:rPr lang="en-AU" sz="3500" dirty="0"/>
              <a:t>What action can be taken if the appointment of a liquidator is a cause for default action under the Agreements?</a:t>
            </a:r>
            <a:r>
              <a:rPr lang="zh-CN" altLang="en-US" b="1" dirty="0"/>
              <a:t>如</a:t>
            </a:r>
            <a:r>
              <a:rPr lang="zh-CN" altLang="en-US" b="1" dirty="0" smtClean="0"/>
              <a:t>果我的合约中有怎么办？ </a:t>
            </a:r>
            <a:endParaRPr lang="en-AU" dirty="0"/>
          </a:p>
          <a:p>
            <a:endParaRPr lang="en-AU" dirty="0"/>
          </a:p>
          <a:p>
            <a:endParaRPr lang="en-AU" dirty="0"/>
          </a:p>
        </p:txBody>
      </p:sp>
      <p:pic>
        <p:nvPicPr>
          <p:cNvPr id="4" name="Picture 7" descr="SPG_REFLEX_BLUE_m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949280"/>
            <a:ext cx="1068185" cy="66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455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404664"/>
            <a:ext cx="8686800" cy="576064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AU" dirty="0"/>
          </a:p>
          <a:p>
            <a:pPr marL="0" indent="0" algn="ctr">
              <a:buNone/>
            </a:pPr>
            <a:r>
              <a:rPr lang="en-AU" sz="5400" dirty="0" smtClean="0"/>
              <a:t>QUESTIONS</a:t>
            </a:r>
          </a:p>
          <a:p>
            <a:pPr marL="0" indent="0" algn="ctr">
              <a:buNone/>
            </a:pPr>
            <a:r>
              <a:rPr lang="zh-CN" altLang="en-US" sz="5400" dirty="0" smtClean="0"/>
              <a:t>提问环节</a:t>
            </a:r>
            <a:endParaRPr lang="en-AU" sz="5400" dirty="0" smtClean="0"/>
          </a:p>
          <a:p>
            <a:pPr marL="0" indent="0" algn="ctr">
              <a:buNone/>
            </a:pPr>
            <a:endParaRPr lang="en-AU" sz="5400" dirty="0" smtClean="0"/>
          </a:p>
          <a:p>
            <a:pPr marL="0" indent="0" algn="ctr">
              <a:buNone/>
            </a:pPr>
            <a:endParaRPr lang="en-AU" sz="5400" dirty="0"/>
          </a:p>
          <a:p>
            <a:pPr marL="0" indent="0" algn="ctr">
              <a:buNone/>
            </a:pPr>
            <a:r>
              <a:rPr lang="en-AU" sz="5400" dirty="0" smtClean="0"/>
              <a:t>http</a:t>
            </a:r>
            <a:r>
              <a:rPr lang="en-AU" sz="5400" dirty="0"/>
              <a:t>://</a:t>
            </a:r>
            <a:r>
              <a:rPr lang="en-AU" sz="5400" dirty="0" smtClean="0"/>
              <a:t>www.spglawyers.com.au</a:t>
            </a:r>
            <a:endParaRPr lang="en-AU" sz="5400" dirty="0"/>
          </a:p>
          <a:p>
            <a:pPr marL="0" indent="0" algn="ctr">
              <a:buNone/>
            </a:pPr>
            <a:endParaRPr lang="en-AU" sz="5400" dirty="0" smtClean="0"/>
          </a:p>
          <a:p>
            <a:pPr marL="0" indent="0" algn="ctr">
              <a:buNone/>
            </a:pPr>
            <a:endParaRPr lang="en-AU" sz="5400" dirty="0"/>
          </a:p>
        </p:txBody>
      </p:sp>
      <p:pic>
        <p:nvPicPr>
          <p:cNvPr id="4" name="Picture 7" descr="SPG_REFLEX_BLUE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96952"/>
            <a:ext cx="2632773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71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</TotalTime>
  <Words>625</Words>
  <Application>Microsoft Office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legalities of Management Rights explained including purchasing of both existing and off the plan 购买物业管理权生意法律须知 （现有生意以及off the plan）</vt:lpstr>
      <vt:lpstr>PowerPoint Presentation</vt:lpstr>
      <vt:lpstr>PowerPoint Presentation</vt:lpstr>
      <vt:lpstr>PowerPoint Presentation</vt:lpstr>
      <vt:lpstr>Existing Management Rights Business 现有物业管理权生意</vt:lpstr>
      <vt:lpstr>Off The Plan Management Rights Businesses Off The Plan物业管理权生意</vt:lpstr>
      <vt:lpstr>An off the plan Management Rights contract Off The Plan 生意买卖合同 </vt:lpstr>
      <vt:lpstr>Gallery Vie Case  有问题的终止条款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Gregory</dc:creator>
  <cp:lastModifiedBy>Jane Turner-Young</cp:lastModifiedBy>
  <cp:revision>85</cp:revision>
  <cp:lastPrinted>2016-10-14T04:40:12Z</cp:lastPrinted>
  <dcterms:created xsi:type="dcterms:W3CDTF">2013-06-10T23:49:27Z</dcterms:created>
  <dcterms:modified xsi:type="dcterms:W3CDTF">2016-10-17T05:59:33Z</dcterms:modified>
</cp:coreProperties>
</file>